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35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52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37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17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47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860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6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47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0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668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447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7DA7A-7D74-4F41-8141-98326076A7F4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8CA6A-5B7F-4FC2-B830-20A27EF1D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278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88274"/>
            <a:ext cx="7622178" cy="262168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b="1" i="1" dirty="0"/>
              <a:t>Лекция 8. Тема: «Воспаление»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473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071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Эффекторными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клетками, продуцирующими медиаторы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05841"/>
            <a:ext cx="7886700" cy="517112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клетки </a:t>
            </a:r>
            <a:r>
              <a:rPr lang="ru-RU" dirty="0"/>
              <a:t>иммунных реакций - </a:t>
            </a:r>
            <a:r>
              <a:rPr lang="ru-RU" b="1" i="1" dirty="0"/>
              <a:t>макрофаги, выбрасывающие свои </a:t>
            </a:r>
            <a:r>
              <a:rPr lang="ru-RU" b="1" i="1" dirty="0" err="1"/>
              <a:t>монокины</a:t>
            </a:r>
            <a:r>
              <a:rPr lang="ru-RU" b="1" i="1" dirty="0"/>
              <a:t> (</a:t>
            </a:r>
            <a:r>
              <a:rPr lang="ru-RU" b="1" i="1" dirty="0" err="1"/>
              <a:t>интерлейкин</a:t>
            </a:r>
            <a:r>
              <a:rPr lang="ru-RU" b="1" i="1" dirty="0"/>
              <a:t> I), и лимфоциты, продуцирующие </a:t>
            </a:r>
            <a:r>
              <a:rPr lang="ru-RU" b="1" i="1" dirty="0" err="1"/>
              <a:t>лимфокины</a:t>
            </a:r>
            <a:r>
              <a:rPr lang="ru-RU" b="1" i="1" dirty="0"/>
              <a:t> (</a:t>
            </a:r>
            <a:r>
              <a:rPr lang="ru-RU" b="1" i="1" dirty="0" err="1"/>
              <a:t>интерлейкин</a:t>
            </a:r>
            <a:r>
              <a:rPr lang="ru-RU" b="1" i="1" dirty="0"/>
              <a:t> II).</a:t>
            </a:r>
            <a:r>
              <a:rPr lang="ru-RU" dirty="0"/>
              <a:t> С медиаторами клеточного происхождения связано не только </a:t>
            </a:r>
            <a:r>
              <a:rPr lang="ru-RU" b="1" i="1" dirty="0"/>
              <a:t>повышение проницаемости микрососудов </a:t>
            </a:r>
            <a:r>
              <a:rPr lang="ru-RU" dirty="0"/>
              <a:t>и </a:t>
            </a:r>
            <a:r>
              <a:rPr lang="ru-RU" b="1" i="1" dirty="0"/>
              <a:t>фагоцитоз; </a:t>
            </a:r>
            <a:r>
              <a:rPr lang="ru-RU" dirty="0"/>
              <a:t>они обладают </a:t>
            </a:r>
            <a:r>
              <a:rPr lang="ru-RU" b="1" i="1" dirty="0"/>
              <a:t>бактерицидным действием, </a:t>
            </a:r>
            <a:r>
              <a:rPr lang="ru-RU" dirty="0"/>
              <a:t>вызывают </a:t>
            </a:r>
            <a:r>
              <a:rPr lang="ru-RU" b="1" i="1" dirty="0"/>
              <a:t>вторичную альтерацию </a:t>
            </a:r>
            <a:r>
              <a:rPr lang="ru-RU" dirty="0"/>
              <a:t>(гистолиз), включают </a:t>
            </a:r>
            <a:r>
              <a:rPr lang="ru-RU" b="1" i="1" dirty="0"/>
              <a:t>иммунные механизмы </a:t>
            </a:r>
            <a:r>
              <a:rPr lang="ru-RU" dirty="0"/>
              <a:t>в воспалительную реакцию, </a:t>
            </a:r>
            <a:r>
              <a:rPr lang="ru-RU" b="1" i="1" dirty="0"/>
              <a:t>регулируют пролиферацию </a:t>
            </a:r>
            <a:r>
              <a:rPr lang="ru-RU" dirty="0"/>
              <a:t>и </a:t>
            </a:r>
            <a:r>
              <a:rPr lang="ru-RU" b="1" i="1" dirty="0"/>
              <a:t>дифференцировку клеток </a:t>
            </a:r>
            <a:r>
              <a:rPr lang="ru-RU" dirty="0"/>
              <a:t>на поле воспаления, направленные на репарацию, возмещение или замещение очага повреждения соединительной тканью (схема XI). Дирижером клеточных взаимодействий на поле воспаления является </a:t>
            </a:r>
            <a:r>
              <a:rPr lang="ru-RU" b="1" i="1" dirty="0"/>
              <a:t>макрофаг.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2661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754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Экссудация - фаза, быстро следующая за альтерацией и выбросом медиаторов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40527"/>
            <a:ext cx="7886700" cy="5236436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Эта фаза складывается </a:t>
            </a:r>
            <a:r>
              <a:rPr lang="ru-RU" dirty="0"/>
              <a:t>из ряда стадий: </a:t>
            </a:r>
            <a:endParaRPr lang="ru-RU" dirty="0" smtClean="0"/>
          </a:p>
          <a:p>
            <a:r>
              <a:rPr lang="ru-RU" b="1" i="1" dirty="0" smtClean="0"/>
              <a:t>реакция </a:t>
            </a:r>
            <a:r>
              <a:rPr lang="ru-RU" b="1" i="1" dirty="0"/>
              <a:t>микроциркуляторного русла с нарушениями реологических свойств крови</a:t>
            </a:r>
            <a:r>
              <a:rPr lang="ru-RU" b="1" i="1" dirty="0" smtClean="0"/>
              <a:t>;</a:t>
            </a:r>
          </a:p>
          <a:p>
            <a:r>
              <a:rPr lang="ru-RU" b="1" i="1" dirty="0" smtClean="0"/>
              <a:t> </a:t>
            </a:r>
            <a:r>
              <a:rPr lang="ru-RU" b="1" i="1" dirty="0"/>
              <a:t>повышение сосудистой проницаемости на уровне микроциркуляторного русла; </a:t>
            </a:r>
            <a:endParaRPr lang="ru-RU" b="1" i="1" dirty="0" smtClean="0"/>
          </a:p>
          <a:p>
            <a:r>
              <a:rPr lang="ru-RU" b="1" i="1" dirty="0" smtClean="0"/>
              <a:t>экссудация </a:t>
            </a:r>
            <a:r>
              <a:rPr lang="ru-RU" b="1" i="1" dirty="0"/>
              <a:t>составных частей плазмы крови; эмиграция клеток крови; фагоцитоз; </a:t>
            </a:r>
            <a:endParaRPr lang="ru-RU" b="1" i="1" dirty="0" smtClean="0"/>
          </a:p>
          <a:p>
            <a:r>
              <a:rPr lang="ru-RU" b="1" i="1" dirty="0" smtClean="0"/>
              <a:t>образование </a:t>
            </a:r>
            <a:r>
              <a:rPr lang="ru-RU" b="1" i="1" dirty="0"/>
              <a:t>экссудата и воспалительного клеточного инфильтрата.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3133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Пролиферация - размножение клеток является завершающей фазой воспаления, направленной на восстановление поврежденной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ткани.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1030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камбиальных клеток, В- и Т-лимфоцитов, моноцитов.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размножении клеток в очаге воспаления наблюдаются клеточные дифференцировки и трансформации (схема XII): камбиальные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 дифференцируются в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фибробласты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В-лимфоциты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образованию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плазматических клеток.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Т-лимфоциты, видимо, не трансформируются в другие формы. Моноциты дают начало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гистиоцитам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макрофагам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Макрофаги могут быть источником образования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эпителиоидных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гигантских клеток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(клетки инородных тел и Пирогова-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Лангханса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938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9702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деятельности фибробластов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62149"/>
            <a:ext cx="7886700" cy="531481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На различных этапах пролиферации фибробластов образуются </a:t>
            </a:r>
            <a:r>
              <a:rPr lang="ru-RU" b="1" i="1" dirty="0"/>
              <a:t>продукты </a:t>
            </a:r>
            <a:r>
              <a:rPr lang="ru-RU" dirty="0"/>
              <a:t>их деятельности - белок </a:t>
            </a:r>
            <a:r>
              <a:rPr lang="ru-RU" b="1" i="1" dirty="0"/>
              <a:t>коллаген </a:t>
            </a:r>
            <a:r>
              <a:rPr lang="ru-RU" b="1" dirty="0"/>
              <a:t>и </a:t>
            </a:r>
            <a:r>
              <a:rPr lang="ru-RU" b="1" i="1" dirty="0" err="1"/>
              <a:t>гликозаминогликаны</a:t>
            </a:r>
            <a:r>
              <a:rPr lang="ru-RU" i="1" dirty="0"/>
              <a:t>, </a:t>
            </a:r>
            <a:r>
              <a:rPr lang="ru-RU" dirty="0"/>
              <a:t>появляются </a:t>
            </a:r>
            <a:r>
              <a:rPr lang="ru-RU" b="1" i="1" dirty="0" err="1"/>
              <a:t>аргирофильные</a:t>
            </a:r>
            <a:r>
              <a:rPr lang="ru-RU" b="1" i="1" dirty="0"/>
              <a:t> </a:t>
            </a:r>
            <a:r>
              <a:rPr lang="ru-RU" b="1" dirty="0"/>
              <a:t>и </a:t>
            </a:r>
            <a:r>
              <a:rPr lang="ru-RU" b="1" i="1" dirty="0"/>
              <a:t>коллагеновые волокна, межклеточное вещество </a:t>
            </a:r>
            <a:r>
              <a:rPr lang="ru-RU" dirty="0"/>
              <a:t>соединительной ткани. </a:t>
            </a:r>
          </a:p>
          <a:p>
            <a:pPr algn="just"/>
            <a:r>
              <a:rPr lang="ru-RU" dirty="0"/>
              <a:t>В процессе пролиферации при воспалении участвует и </a:t>
            </a:r>
            <a:r>
              <a:rPr lang="ru-RU" i="1" dirty="0"/>
              <a:t>эпителий </a:t>
            </a:r>
            <a:r>
              <a:rPr lang="ru-RU" dirty="0"/>
              <a:t>(см. схему XII), что особенно выражено в коже и слизистых оболочках (желудок, кишечник). При этом пролиферирующий эпителий может образовывать полипозные разрастания. Пролиферация клеток на поле воспаления служит репарации. При этом дифференцировка пролиферирующих эпителиальных структур возможна лишь при созревании и дифференцировке </a:t>
            </a:r>
            <a:r>
              <a:rPr lang="ru-RU" dirty="0" smtClean="0"/>
              <a:t>соединительной </a:t>
            </a:r>
            <a:r>
              <a:rPr lang="ru-RU" dirty="0"/>
              <a:t>ткани (Гаршин В.Н., 1939).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5171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744641" cy="86278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XII.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Дифференцировка и трансформация клеток при воспалении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23" y="1227909"/>
            <a:ext cx="7537268" cy="53949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9066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53557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Регуляция воспаления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35576"/>
            <a:ext cx="7886700" cy="714538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Регуляция воспаления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с помощью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гормональных, нервных и иммунных факторов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Установлено, что одни гормоны, такие как соматотропный гормон (СТГ) гипофиза,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дезоксикортикостерон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альдостерон, усиливают воспалительную реакцию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провоспалительные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гормоны),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глюкокортикоиды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адренокортикотропный гормон (АКЛТ) гипофиза, напротив, уменьшают ее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(противовоспалительные гормоны). </a:t>
            </a: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Холинергические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стимулируя выброс медиаторов воспаления,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провоспалительным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гормонам, а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адренергические,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угнетая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медиаторную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активность, ведут себя подобно противовоспалительным гормонам.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выраженность воспалительной реакции, темпы ее развития и характер влияет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иммунитета.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бурно воспаление протекает в условиях антигенной стимуляции (сенсибилизация); в таких случаях говорят об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иммунном,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аллергическом, воспалении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(см. Иммунопатологические процессы).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9919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8396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 воспаления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49087"/>
            <a:ext cx="7886700" cy="532787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воспаления различен в зависимости от его этиологии и характера течения, состояния организма и структуры органа, в котором оно развивается.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тканевого распада подвергаются ферментативному расщеплению и фагоцитарной резорбции, происходит рассасывание продуктов распада.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клеточной пролиферации очаг воспаления постепенно замещается клетками соединительной ткани. Если очаг воспаления был небольшим, может наступить полное восстановление предшествующей ткани. При значительном дефекте ткани на месте очага образуется рубец.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6239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Катаральная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пневмония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Гиперемия капилляров альвеол;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Катаральный экссудат в просвете бронхов;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Бронх;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Лимфоидные скопления клеток в разросшейся перибронхиальной ткани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http://www.kgau.ru/distance/vet_03/patanatomia/img/ris9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509" y="1825625"/>
            <a:ext cx="5808982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8520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Рис.2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Грануломатозное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воспаление при туберкулезе: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Гигантские клетки;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Лимфоидные клетки;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Волокна соединительной ткани (капсула)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Макроскопически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лимфоузел увеличен, плотный. На разрезе рисунок ткани стерт и видны разной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величены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туберкулы с серым и серо-желтым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казеозом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вокруг видна или красная полоса или серо-белая соединительнотканная капсула.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Объект 9" descr="http://www.kgau.ru/distance/vet_03/patanatomia/img/ris147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697" y="2690949"/>
            <a:ext cx="4835950" cy="3486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4955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27076" cy="56233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Определения и </a:t>
            </a:r>
            <a:r>
              <a:rPr lang="ru-RU" dirty="0" err="1" smtClean="0"/>
              <a:t>терминалогия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27463"/>
            <a:ext cx="7796893" cy="52495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Воспаление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комплексная местная сосудисто-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мезенхимальная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реакция на повреждение ткани, вызванное действием различного рода агентов.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 направлена на уничтожение агента, вызвавшего повреждение</a:t>
            </a:r>
            <a:r>
              <a:rPr lang="ru-RU" b="1" dirty="0"/>
              <a:t>, </a:t>
            </a:r>
            <a:r>
              <a:rPr lang="ru-RU" b="1" dirty="0">
                <a:solidFill>
                  <a:srgbClr val="FF0000"/>
                </a:solidFill>
              </a:rPr>
              <a:t>и на восстановление поврежденной ткани. 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/>
              <a:t>Воспаление - реакция, выработанная в ходе филогенеза, имеет защитно-приспособительный характер и несет в себе элементы не только патологии, но и физиологии. Такое двойственное значение для организма воспаления - своеобразная его особенность.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672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9812"/>
            <a:ext cx="7886700" cy="10456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Воспаление 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приспособительная и выработанная в ходе эволюции реакция организм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949" y="1345475"/>
            <a:ext cx="8110401" cy="483148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Еще в конце XIX столетия И.И. Мечников считал, что воспаление - это приспособительная и выработанная в ходе эволюции реакция организма и одним из важнейших ее проявлений служит </a:t>
            </a:r>
            <a: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фагоцитоз микрофагами и макрофагами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патогенных агентов и обеспечение таким образом выздоровления организма. Но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репаративная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функция воспаления была для И.И. Мечникова сокрыта. Подчеркивая защитный характер воспаления, он в то же время полагал, что целительная сила природы, которую и представляет собой воспалительная реакция, не есть еще приспособление, достигшее совершенства. По мнению И.И. Мечникова, доказательством этого являются частые болезни, сопровождающиеся воспалением, и случаи смерти от них.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0076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391886"/>
            <a:ext cx="8058150" cy="48332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Этиологические </a:t>
            </a:r>
            <a:r>
              <a:rPr lang="ru-RU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воспаления </a:t>
            </a:r>
            <a:r>
              <a:rPr lang="ru-RU" sz="3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75211"/>
            <a:ext cx="8058150" cy="530175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b="1" dirty="0" smtClean="0"/>
              <a:t>Вызывающие </a:t>
            </a:r>
            <a:r>
              <a:rPr lang="ru-RU" b="1" dirty="0"/>
              <a:t>воспаление факторы могут быть биологическими, физическими (в том числе травматическими), химическими; по происхождению они эндогенные или экзогенные. </a:t>
            </a:r>
            <a:endParaRPr lang="ru-RU" dirty="0"/>
          </a:p>
          <a:p>
            <a:r>
              <a:rPr lang="ru-RU" dirty="0"/>
              <a:t>Среди </a:t>
            </a:r>
            <a:r>
              <a:rPr lang="ru-RU" i="1" dirty="0">
                <a:solidFill>
                  <a:srgbClr val="FF0000"/>
                </a:solidFill>
              </a:rPr>
              <a:t>биологических факторов </a:t>
            </a:r>
            <a:r>
              <a:rPr lang="ru-RU" dirty="0"/>
              <a:t>наибольшее значение имеют </a:t>
            </a:r>
            <a:r>
              <a:rPr lang="ru-RU" dirty="0">
                <a:solidFill>
                  <a:srgbClr val="FF0000"/>
                </a:solidFill>
              </a:rPr>
              <a:t>вирусы, бактерии, грибы и животные паразиты. </a:t>
            </a:r>
            <a:r>
              <a:rPr lang="ru-RU" dirty="0"/>
              <a:t>К биологическим причинам воспаления могут быть отнесены циркулирующие в крови </a:t>
            </a:r>
            <a:r>
              <a:rPr lang="ru-RU" dirty="0">
                <a:solidFill>
                  <a:srgbClr val="FF0000"/>
                </a:solidFill>
              </a:rPr>
              <a:t>антитела и иммунные комплексы, </a:t>
            </a:r>
            <a:r>
              <a:rPr lang="ru-RU" dirty="0"/>
              <a:t>которые состоят из антигена, антител и компонентов комплемента, причем антиген может быть немикробной природы.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054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110401" cy="67990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Этиологические факторы воспаления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6650" y="1045029"/>
            <a:ext cx="7772400" cy="51319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8649" y="888275"/>
            <a:ext cx="8201841" cy="45217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физическим факторам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вызывающим воспаление, относят лучевую и электрическую энергию, высокие и низкие температуры, различного рода травмы. </a:t>
            </a:r>
          </a:p>
          <a:p>
            <a:pPr algn="just">
              <a:spcAft>
                <a:spcPts val="0"/>
              </a:spcAft>
            </a:pPr>
            <a:r>
              <a:rPr lang="ru-RU" sz="28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Химическими факторами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воспаления могут быть различные химические вещества, токсины и яды.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воспаления определяется не только воздействием того или иного этиологического фактора, но и особенностью реактивности организма.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91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91440"/>
            <a:ext cx="8071213" cy="108421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Морфология и патогенез воспаления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666206"/>
            <a:ext cx="8071213" cy="551075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i="1" dirty="0" smtClean="0"/>
              <a:t>Воспаление </a:t>
            </a:r>
            <a:r>
              <a:rPr lang="ru-RU" dirty="0"/>
              <a:t>может выражаться образованием микроскопического очага или обширного участка, иметь не только очаговый, но и диффузный характер. Иногда воспаление возникает в </a:t>
            </a:r>
            <a:r>
              <a:rPr lang="ru-RU" b="1" i="1" dirty="0"/>
              <a:t>системе тканей, </a:t>
            </a:r>
            <a:r>
              <a:rPr lang="ru-RU" dirty="0"/>
              <a:t>тогда говорят о </a:t>
            </a:r>
            <a:r>
              <a:rPr lang="ru-RU" b="1" i="1" dirty="0"/>
              <a:t>системных </a:t>
            </a:r>
            <a:r>
              <a:rPr lang="ru-RU" dirty="0"/>
              <a:t>воспалительных поражениях (ревматические болезни при системном воспалительном поражении соединительной ткани, системные </a:t>
            </a:r>
            <a:r>
              <a:rPr lang="ru-RU" dirty="0" err="1"/>
              <a:t>васкулиты</a:t>
            </a:r>
            <a:r>
              <a:rPr lang="ru-RU" dirty="0"/>
              <a:t> и др.). Иногда провести грань между локализованным и системным воспалительным процессом бывает трудно.</a:t>
            </a:r>
          </a:p>
          <a:p>
            <a:pPr algn="just"/>
            <a:r>
              <a:rPr lang="ru-RU" dirty="0"/>
              <a:t>Воспаление развивается на территории </a:t>
            </a:r>
            <a:r>
              <a:rPr lang="ru-RU" b="1" i="1" dirty="0" err="1">
                <a:solidFill>
                  <a:srgbClr val="FF0000"/>
                </a:solidFill>
              </a:rPr>
              <a:t>гистиона</a:t>
            </a:r>
            <a:r>
              <a:rPr lang="ru-RU" b="1" i="1" dirty="0"/>
              <a:t> </a:t>
            </a:r>
            <a:r>
              <a:rPr lang="ru-RU" dirty="0"/>
              <a:t>и складывается из следующих последовательно развивающихся фаз:</a:t>
            </a:r>
          </a:p>
          <a:p>
            <a:pPr algn="just"/>
            <a:r>
              <a:rPr lang="ru-RU" dirty="0">
                <a:solidFill>
                  <a:srgbClr val="FF0000"/>
                </a:solidFill>
              </a:rPr>
              <a:t> 1) альтерация; </a:t>
            </a:r>
          </a:p>
          <a:p>
            <a:pPr algn="just"/>
            <a:r>
              <a:rPr lang="ru-RU" dirty="0">
                <a:solidFill>
                  <a:srgbClr val="FF0000"/>
                </a:solidFill>
              </a:rPr>
              <a:t>2) экссудация;</a:t>
            </a:r>
          </a:p>
          <a:p>
            <a:pPr algn="just"/>
            <a:r>
              <a:rPr lang="ru-RU" dirty="0">
                <a:solidFill>
                  <a:srgbClr val="FF0000"/>
                </a:solidFill>
              </a:rPr>
              <a:t> 3) пролиферация гематогенных и </a:t>
            </a:r>
            <a:r>
              <a:rPr lang="ru-RU" dirty="0" err="1">
                <a:solidFill>
                  <a:srgbClr val="FF0000"/>
                </a:solidFill>
              </a:rPr>
              <a:t>гистиогенных</a:t>
            </a:r>
            <a:r>
              <a:rPr lang="ru-RU" dirty="0">
                <a:solidFill>
                  <a:srgbClr val="FF0000"/>
                </a:solidFill>
              </a:rPr>
              <a:t> клеток и, реже, паренхиматозных клеток (эпителия). </a:t>
            </a:r>
            <a:endParaRPr lang="ru-RU" dirty="0" smtClean="0">
              <a:solidFill>
                <a:srgbClr val="FF0000"/>
              </a:solidFill>
            </a:endParaRPr>
          </a:p>
          <a:p>
            <a:pPr algn="just"/>
            <a:r>
              <a:rPr lang="ru-RU" dirty="0"/>
              <a:t>Взаимосвязь этих фаз показана на </a:t>
            </a:r>
            <a:r>
              <a:rPr lang="ru-RU" dirty="0" smtClean="0"/>
              <a:t>схеме ниже: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3971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49144" cy="5231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ф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азы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воспаления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97" y="1149531"/>
            <a:ext cx="7667897" cy="46765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7204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Альтерация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повреждение ткани, является 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инициальной фазой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воспаления и проявляется различного вида дистрофией и некрозом.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4"/>
            <a:ext cx="7992836" cy="50323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эту фазу воспаления происходит выброс биологически активных веществ - </a:t>
            </a:r>
            <a:r>
              <a:rPr lang="ru-RU" sz="5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медиаторов воспаления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- </a:t>
            </a: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механизм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воспаления, определяющий кинетику воспалительной реакции. </a:t>
            </a:r>
          </a:p>
          <a:p>
            <a:pPr algn="just"/>
            <a:r>
              <a:rPr lang="ru-RU" sz="5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Медиаторы воспаления могут быть плазменного (гуморального) и клеточного (тканевого) происхождения</a:t>
            </a:r>
            <a:r>
              <a:rPr lang="ru-RU" sz="5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Медиаторы плазменного происхождения</a:t>
            </a:r>
            <a:r>
              <a:rPr lang="ru-RU" sz="5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представители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калликреин-кининовой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кинины</a:t>
            </a:r>
            <a:r>
              <a:rPr lang="ru-RU" sz="5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калликреины</a:t>
            </a:r>
            <a:r>
              <a:rPr lang="ru-RU" sz="5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свертывающей и </a:t>
            </a:r>
            <a:r>
              <a:rPr lang="ru-RU" sz="5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противосвертывающеи</a:t>
            </a:r>
            <a:r>
              <a:rPr lang="ru-RU" sz="5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(XII фактор свертывания</a:t>
            </a:r>
          </a:p>
          <a:p>
            <a:pPr algn="just"/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крови, или фактор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Хагемана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плазмин) и комплементарной систем (</a:t>
            </a:r>
            <a:r>
              <a:rPr lang="ru-RU" sz="5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 С3-С5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Медиаторы этих систем повышают проницаемость микрососудов, активируют хемотаксис полиморфно-ядерных лейкоцитов, фагоцитоз и внутрисосудистую коагуляцию (схема X).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2342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3771" y="-143690"/>
            <a:ext cx="8162653" cy="135105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Медиаторы клеточного происхождения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3771" y="1207364"/>
            <a:ext cx="8162653" cy="496959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b="1" i="1" dirty="0"/>
              <a:t>Медиаторы клеточного происхождения</a:t>
            </a:r>
            <a:r>
              <a:rPr lang="ru-RU" i="1" dirty="0"/>
              <a:t> </a:t>
            </a:r>
            <a:r>
              <a:rPr lang="ru-RU" dirty="0"/>
              <a:t>связаны с </a:t>
            </a:r>
            <a:r>
              <a:rPr lang="ru-RU" u="sng" dirty="0" err="1"/>
              <a:t>эффекторными</a:t>
            </a:r>
            <a:r>
              <a:rPr lang="ru-RU" u="sng" dirty="0"/>
              <a:t> клетками</a:t>
            </a:r>
            <a:r>
              <a:rPr lang="ru-RU" dirty="0"/>
              <a:t> - </a:t>
            </a:r>
            <a:r>
              <a:rPr lang="ru-RU" b="1" i="1" dirty="0" err="1"/>
              <a:t>лаброцитами</a:t>
            </a:r>
            <a:r>
              <a:rPr lang="ru-RU" b="1" i="1" dirty="0"/>
              <a:t> (тканевыми базофилами) и </a:t>
            </a:r>
            <a:r>
              <a:rPr lang="ru-RU" b="1" i="1" dirty="0" err="1"/>
              <a:t>базофильными</a:t>
            </a:r>
            <a:r>
              <a:rPr lang="ru-RU" b="1" i="1" dirty="0"/>
              <a:t> лейкоцитами</a:t>
            </a:r>
            <a:r>
              <a:rPr lang="ru-RU" dirty="0"/>
              <a:t>, которые выбрасывают </a:t>
            </a:r>
            <a:r>
              <a:rPr lang="ru-RU" b="1" i="1" dirty="0"/>
              <a:t>гистамин,</a:t>
            </a:r>
            <a:r>
              <a:rPr lang="ru-RU" dirty="0"/>
              <a:t> </a:t>
            </a:r>
            <a:r>
              <a:rPr lang="ru-RU" b="1" i="1" dirty="0"/>
              <a:t>серотонин</a:t>
            </a:r>
            <a:r>
              <a:rPr lang="ru-RU" dirty="0"/>
              <a:t>, </a:t>
            </a:r>
            <a:r>
              <a:rPr lang="ru-RU" b="1" i="1" dirty="0"/>
              <a:t>медленно реагирующую субстанцию анафилаксии</a:t>
            </a:r>
            <a:r>
              <a:rPr lang="ru-RU" dirty="0"/>
              <a:t> и др.; тромбоцитами, продуцирующими, помимо гистамина, серотонина и простагландинов, также </a:t>
            </a:r>
            <a:r>
              <a:rPr lang="ru-RU" dirty="0" err="1"/>
              <a:t>лизосомные</a:t>
            </a:r>
            <a:r>
              <a:rPr lang="ru-RU" dirty="0"/>
              <a:t> ферменты; полиморфно-ядерными лейкоцитами, богатыми </a:t>
            </a:r>
            <a:r>
              <a:rPr lang="ru-RU" dirty="0" err="1"/>
              <a:t>лейкокинами</a:t>
            </a:r>
            <a:r>
              <a:rPr lang="ru-RU" dirty="0"/>
              <a:t>, </a:t>
            </a:r>
            <a:r>
              <a:rPr lang="ru-RU" dirty="0" err="1"/>
              <a:t>лизосомными</a:t>
            </a:r>
            <a:r>
              <a:rPr lang="ru-RU" dirty="0"/>
              <a:t> ферментами, катионными белками и нейтральными протеазами.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1419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1262</Words>
  <Application>Microsoft Office PowerPoint</Application>
  <PresentationFormat>Экран (4:3)</PresentationFormat>
  <Paragraphs>54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Лекция 8. Тема: «Воспаление» </vt:lpstr>
      <vt:lpstr>Определения и терминалогия</vt:lpstr>
      <vt:lpstr>Воспаление - это приспособительная и выработанная в ходе эволюции реакция организм</vt:lpstr>
      <vt:lpstr> Этиологические факторы воспаления  </vt:lpstr>
      <vt:lpstr>Этиологические факторы воспаления  </vt:lpstr>
      <vt:lpstr>Морфология и патогенез воспаления  </vt:lpstr>
      <vt:lpstr>Схема : фазы воспаления</vt:lpstr>
      <vt:lpstr>Альтерация - повреждение ткани, является инициальной фазой воспаления и проявляется различного вида дистрофией и некрозом. </vt:lpstr>
      <vt:lpstr>Медиаторы клеточного происхождения</vt:lpstr>
      <vt:lpstr>Эффекторными клетками, продуцирующими медиаторы  являются:</vt:lpstr>
      <vt:lpstr>Экссудация - фаза, быстро следующая за альтерацией и выбросом медиаторов</vt:lpstr>
      <vt:lpstr>Пролиферация - размножение клеток является завершающей фазой воспаления, направленной на восстановление поврежденной ткани.  </vt:lpstr>
      <vt:lpstr>Продукты деятельности фибробластов</vt:lpstr>
      <vt:lpstr>Схема XII. Дифференцировка и трансформация клеток при воспалении </vt:lpstr>
      <vt:lpstr>Регуляция воспаления</vt:lpstr>
      <vt:lpstr>Исход воспаления</vt:lpstr>
      <vt:lpstr> Катаральная пневмония: 1. Гиперемия капилляров альвеол; 2. Катаральный экссудат в просвете бронхов; 3. Бронх; 4. Лимфоидные скопления клеток в разросшейся перибронхиальной ткани </vt:lpstr>
      <vt:lpstr> Рис.2 Грануломатозное воспаление при туберкулезе: 1. Гигантские клетки; 2. Лимфоидные клетки; 3. Волокна соединительной ткани (капсула)   Макроскопически лимфоузел увеличен, плотный. На разрезе рисунок ткани стерт и видны разной величены туберкулы с серым и серо-желтым казеозом, вокруг видна или красная полоса или серо-белая соединительнотканная капсула.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8. Тема: «Воспаление» </dc:title>
  <dc:creator>User</dc:creator>
  <cp:lastModifiedBy>User</cp:lastModifiedBy>
  <cp:revision>23</cp:revision>
  <dcterms:created xsi:type="dcterms:W3CDTF">2021-03-15T11:55:40Z</dcterms:created>
  <dcterms:modified xsi:type="dcterms:W3CDTF">2021-03-15T13:20:54Z</dcterms:modified>
</cp:coreProperties>
</file>